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88"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9" r:id="rId29"/>
    <p:sldId id="290" r:id="rId30"/>
    <p:sldId id="284" r:id="rId31"/>
    <p:sldId id="285" r:id="rId32"/>
    <p:sldId id="286" r:id="rId33"/>
    <p:sldId id="287"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sVos4T/ENEbBk+rnVsh57Iru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0a8de98f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0a8de98f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0a8de98fd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0a8de98f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0a8de98fd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0a8de98f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0a8de98fd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0a8de98f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0a8de98fd_1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0a8de98f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2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0a8de98fd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0a8de98fd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0a8de98fd_1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0a8de98f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0a8de98fd_1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0a8de98fd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0a8de98fd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0a8de98f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24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5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5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5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4"/>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19" name="Google Shape;19;p5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5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6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3"/>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6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6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4"/>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64"/>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6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5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6" name="Google Shape;26;p5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
        <p:cNvGrpSpPr/>
        <p:nvPr/>
      </p:nvGrpSpPr>
      <p:grpSpPr>
        <a:xfrm>
          <a:off x="0" y="0"/>
          <a:ext cx="0" cy="0"/>
          <a:chOff x="0" y="0"/>
          <a:chExt cx="0" cy="0"/>
        </a:xfrm>
      </p:grpSpPr>
      <p:sp>
        <p:nvSpPr>
          <p:cNvPr id="30" name="Google Shape;30;p5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6"/>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 name="Google Shape;33;p56"/>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34" name="Google Shape;34;p56"/>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5" name="Google Shape;35;p5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5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5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5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5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8"/>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58"/>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5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59"/>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59"/>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9" name="Google Shape;59;p59"/>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5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6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8"/>
        <p:cNvGrpSpPr/>
        <p:nvPr/>
      </p:nvGrpSpPr>
      <p:grpSpPr>
        <a:xfrm>
          <a:off x="0" y="0"/>
          <a:ext cx="0" cy="0"/>
          <a:chOff x="0" y="0"/>
          <a:chExt cx="0" cy="0"/>
        </a:xfrm>
      </p:grpSpPr>
      <p:sp>
        <p:nvSpPr>
          <p:cNvPr id="69" name="Google Shape;69;p6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4"/>
        <p:cNvGrpSpPr/>
        <p:nvPr/>
      </p:nvGrpSpPr>
      <p:grpSpPr>
        <a:xfrm>
          <a:off x="0" y="0"/>
          <a:ext cx="0" cy="0"/>
          <a:chOff x="0" y="0"/>
          <a:chExt cx="0" cy="0"/>
        </a:xfrm>
      </p:grpSpPr>
      <p:sp>
        <p:nvSpPr>
          <p:cNvPr id="75" name="Google Shape;75;p6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6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53"/>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5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5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5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5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5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5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udek.com/urban-forest-management-plan-steps-to-succ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097280" y="758952"/>
            <a:ext cx="10058400" cy="1709928"/>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FF0000"/>
              </a:buClr>
              <a:buSzPts val="3200"/>
              <a:buFont typeface="Arial"/>
              <a:buNone/>
            </a:pPr>
            <a:r>
              <a:rPr lang="en-US" sz="3200">
                <a:solidFill>
                  <a:srgbClr val="FF0000"/>
                </a:solidFill>
                <a:latin typeface="Arial"/>
                <a:ea typeface="Arial"/>
                <a:cs typeface="Arial"/>
                <a:sym typeface="Arial"/>
              </a:rPr>
              <a:t>DESIGN &amp; DEVELOPMENT OF DATA ACQUISITION SYSTEM FOR ACOUSTIC STRUCTURAL HEALTH MONITORING OF WOODEN COMPONENTS</a:t>
            </a:r>
            <a:endParaRPr sz="6600">
              <a:solidFill>
                <a:srgbClr val="FF0000"/>
              </a:solidFill>
              <a:latin typeface="Arial"/>
              <a:ea typeface="Arial"/>
              <a:cs typeface="Arial"/>
              <a:sym typeface="Arial"/>
            </a:endParaRPr>
          </a:p>
        </p:txBody>
      </p:sp>
      <p:sp>
        <p:nvSpPr>
          <p:cNvPr id="102" name="Google Shape;102;p1"/>
          <p:cNvSpPr txBox="1">
            <a:spLocks noGrp="1"/>
          </p:cNvSpPr>
          <p:nvPr>
            <p:ph type="subTitle" idx="1"/>
          </p:nvPr>
        </p:nvSpPr>
        <p:spPr>
          <a:xfrm>
            <a:off x="5786845" y="5185954"/>
            <a:ext cx="5371605" cy="41266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400"/>
              <a:buNone/>
            </a:pPr>
            <a:r>
              <a:rPr lang="en-US"/>
              <a:t>PRESENTED BY – VATANJEET SINGH</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10a8de98fd_1_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LITERATURE REVIEW</a:t>
            </a:r>
            <a:endParaRPr/>
          </a:p>
        </p:txBody>
      </p:sp>
      <p:sp>
        <p:nvSpPr>
          <p:cNvPr id="156" name="Google Shape;156;g110a8de98fd_1_4"/>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sz="2100">
                <a:latin typeface="Arial"/>
                <a:ea typeface="Arial"/>
                <a:cs typeface="Arial"/>
                <a:sym typeface="Arial"/>
              </a:rPr>
              <a:t>The first clear documentation on acoustic waves inside wood was presented in 1964. This study shows that when the wood is stressed, it releases a small burst of energy that originates at micro and macro fractures, propagating through the wood as elastic waves [3]</a:t>
            </a:r>
            <a:endParaRPr sz="2100">
              <a:latin typeface="Arial"/>
              <a:ea typeface="Arial"/>
              <a:cs typeface="Arial"/>
              <a:sym typeface="Arial"/>
            </a:endParaRPr>
          </a:p>
          <a:p>
            <a:pPr marL="0" lvl="0" indent="0" algn="l" rtl="0">
              <a:spcBef>
                <a:spcPts val="1200"/>
              </a:spcBef>
              <a:spcAft>
                <a:spcPts val="0"/>
              </a:spcAft>
              <a:buNone/>
            </a:pPr>
            <a:endParaRPr sz="2100">
              <a:latin typeface="Arial"/>
              <a:ea typeface="Arial"/>
              <a:cs typeface="Arial"/>
              <a:sym typeface="Arial"/>
            </a:endParaRPr>
          </a:p>
          <a:p>
            <a:pPr marL="0" lvl="0" indent="0" algn="l" rtl="0">
              <a:spcBef>
                <a:spcPts val="1200"/>
              </a:spcBef>
              <a:spcAft>
                <a:spcPts val="0"/>
              </a:spcAft>
              <a:buNone/>
            </a:pPr>
            <a:r>
              <a:rPr lang="en-US" sz="2100">
                <a:latin typeface="Arial"/>
                <a:ea typeface="Arial"/>
                <a:cs typeface="Arial"/>
                <a:sym typeface="Arial"/>
              </a:rPr>
              <a:t>DeBaise conducted an early study of AE monitoring in wood in 1966 in which cumulative AE event records for a variety of loading configurations on western white pine was presented. The study concluded that AE activity starts at very early stages of loading, between 5% and 20% of peak stress.[4]</a:t>
            </a:r>
            <a:endParaRPr sz="210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110a8de98fd_1_1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LITERATURE REVIEW</a:t>
            </a:r>
            <a:endParaRPr/>
          </a:p>
        </p:txBody>
      </p:sp>
      <p:sp>
        <p:nvSpPr>
          <p:cNvPr id="162" name="Google Shape;162;g110a8de98fd_1_11"/>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endParaRPr sz="2100">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pic>
        <p:nvPicPr>
          <p:cNvPr id="163" name="Google Shape;163;g110a8de98fd_1_11"/>
          <p:cNvPicPr preferRelativeResize="0"/>
          <p:nvPr/>
        </p:nvPicPr>
        <p:blipFill rotWithShape="1">
          <a:blip r:embed="rId3">
            <a:alphaModFix/>
          </a:blip>
          <a:srcRect/>
          <a:stretch/>
        </p:blipFill>
        <p:spPr>
          <a:xfrm>
            <a:off x="7707084" y="2258391"/>
            <a:ext cx="3448594" cy="3197962"/>
          </a:xfrm>
          <a:prstGeom prst="rect">
            <a:avLst/>
          </a:prstGeom>
          <a:noFill/>
          <a:ln>
            <a:noFill/>
          </a:ln>
        </p:spPr>
      </p:pic>
      <p:pic>
        <p:nvPicPr>
          <p:cNvPr id="164" name="Google Shape;164;g110a8de98fd_1_11"/>
          <p:cNvPicPr preferRelativeResize="0"/>
          <p:nvPr/>
        </p:nvPicPr>
        <p:blipFill rotWithShape="1">
          <a:blip r:embed="rId4">
            <a:alphaModFix/>
          </a:blip>
          <a:srcRect/>
          <a:stretch/>
        </p:blipFill>
        <p:spPr>
          <a:xfrm>
            <a:off x="1478275" y="2460987"/>
            <a:ext cx="5027851" cy="2792776"/>
          </a:xfrm>
          <a:prstGeom prst="rect">
            <a:avLst/>
          </a:prstGeom>
          <a:noFill/>
          <a:ln>
            <a:noFill/>
          </a:ln>
        </p:spPr>
      </p:pic>
      <p:sp>
        <p:nvSpPr>
          <p:cNvPr id="165" name="Google Shape;165;g110a8de98fd_1_11"/>
          <p:cNvSpPr txBox="1"/>
          <p:nvPr/>
        </p:nvSpPr>
        <p:spPr>
          <a:xfrm>
            <a:off x="6527500" y="5635125"/>
            <a:ext cx="2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3</a:t>
            </a:r>
            <a:endParaRPr>
              <a:latin typeface="Calibri"/>
              <a:ea typeface="Calibri"/>
              <a:cs typeface="Calibri"/>
              <a:sym typeface="Calibri"/>
            </a:endParaRPr>
          </a:p>
        </p:txBody>
      </p:sp>
      <p:sp>
        <p:nvSpPr>
          <p:cNvPr id="166" name="Google Shape;166;g110a8de98fd_1_11"/>
          <p:cNvSpPr txBox="1"/>
          <p:nvPr/>
        </p:nvSpPr>
        <p:spPr>
          <a:xfrm>
            <a:off x="11023300" y="5558925"/>
            <a:ext cx="2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4</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10a8de98fd_1_1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LITERATURE REVIEW</a:t>
            </a:r>
            <a:endParaRPr/>
          </a:p>
        </p:txBody>
      </p:sp>
      <p:sp>
        <p:nvSpPr>
          <p:cNvPr id="172" name="Google Shape;172;g110a8de98fd_1_18"/>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sz="2200">
                <a:latin typeface="Arial"/>
                <a:ea typeface="Arial"/>
                <a:cs typeface="Arial"/>
                <a:sym typeface="Arial"/>
              </a:rPr>
              <a:t>Ross et al.; in 1988 used acoustic waves to find mechanical properties for a wide range of woods. They obtained a correlative relationship between the mechanical properties of wood and the acoustic parameters in their study. [5]</a:t>
            </a:r>
            <a:endParaRPr sz="22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a:p>
            <a:pPr marL="0" lvl="0" indent="0" algn="l" rtl="0">
              <a:spcBef>
                <a:spcPts val="1200"/>
              </a:spcBef>
              <a:spcAft>
                <a:spcPts val="0"/>
              </a:spcAft>
              <a:buNone/>
            </a:pPr>
            <a:r>
              <a:rPr lang="en-US" sz="2200">
                <a:latin typeface="Arial"/>
                <a:ea typeface="Arial"/>
                <a:cs typeface="Arial"/>
                <a:sym typeface="Arial"/>
              </a:rPr>
              <a:t>Lemaster, in 1993 conducted a study in which AE was being used to characterize the flakes and individual particles used to make engineered wood panels. The recorded waveforms were analyzed in both the frequency and time domain. [6]</a:t>
            </a:r>
            <a:endParaRPr sz="22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a:p>
            <a:pPr marL="0" lvl="0" indent="0" algn="l" rtl="0">
              <a:spcBef>
                <a:spcPts val="1200"/>
              </a:spcBef>
              <a:spcAft>
                <a:spcPts val="0"/>
              </a:spcAft>
              <a:buNone/>
            </a:pPr>
            <a:r>
              <a:rPr lang="en-US" sz="2200">
                <a:latin typeface="Arial"/>
                <a:ea typeface="Arial"/>
                <a:cs typeface="Arial"/>
                <a:sym typeface="Arial"/>
              </a:rPr>
              <a:t>Bucur in 1996 in his study used the three techniques, i.e. vibratory, acoustic, and ultrasound techniques, to obtain material constants separately and compare their results. [7]</a:t>
            </a:r>
            <a:endParaRPr sz="2200">
              <a:latin typeface="Arial"/>
              <a:ea typeface="Arial"/>
              <a:cs typeface="Arial"/>
              <a:sym typeface="Arial"/>
            </a:endParaRPr>
          </a:p>
          <a:p>
            <a:pPr marL="0" lvl="0" indent="0" algn="l" rtl="0">
              <a:spcBef>
                <a:spcPts val="1200"/>
              </a:spcBef>
              <a:spcAft>
                <a:spcPts val="200"/>
              </a:spcAft>
              <a:buClr>
                <a:schemeClr val="dk1"/>
              </a:buClr>
              <a:buSzPts val="1100"/>
              <a:buFont typeface="Arial"/>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10a8de98fd_1_3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LITERATURE REVIEW</a:t>
            </a:r>
            <a:endParaRPr/>
          </a:p>
        </p:txBody>
      </p:sp>
      <p:sp>
        <p:nvSpPr>
          <p:cNvPr id="178" name="Google Shape;178;g110a8de98fd_1_37"/>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fontScale="92500"/>
          </a:bodyPr>
          <a:lstStyle/>
          <a:p>
            <a:pPr marL="0" lvl="0" indent="0" algn="l" rtl="0">
              <a:spcBef>
                <a:spcPts val="1200"/>
              </a:spcBef>
              <a:spcAft>
                <a:spcPts val="0"/>
              </a:spcAft>
              <a:buNone/>
            </a:pPr>
            <a:r>
              <a:rPr lang="en-US" sz="2200">
                <a:latin typeface="Arial"/>
                <a:ea typeface="Arial"/>
                <a:cs typeface="Arial"/>
                <a:sym typeface="Arial"/>
              </a:rPr>
              <a:t>Pierre, in 2000 found out that AE shows a great potential to measure and monitor the tensile damage. The difficulty of typical ultrasonic techniques to detect tensile damage in wood was the main reason Pierre studied in this direction. [8]</a:t>
            </a:r>
            <a:endParaRPr sz="22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a:p>
            <a:pPr marL="0" lvl="0" indent="0" algn="l" rtl="0">
              <a:spcBef>
                <a:spcPts val="1200"/>
              </a:spcBef>
              <a:spcAft>
                <a:spcPts val="0"/>
              </a:spcAft>
              <a:buNone/>
            </a:pPr>
            <a:r>
              <a:rPr lang="en-US" sz="2200">
                <a:latin typeface="Arial"/>
                <a:ea typeface="Arial"/>
                <a:cs typeface="Arial"/>
                <a:sym typeface="Arial"/>
              </a:rPr>
              <a:t>Ritschel et al. in 2011 conducted a study on the tensile testing of Laminated Veneer Lumber (LVL) and monitored plywood samples using acoustic emission and digital image correlation.[9]</a:t>
            </a:r>
            <a:endParaRPr sz="22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a:p>
            <a:pPr marL="0" lvl="0" indent="0" algn="l" rtl="0">
              <a:spcBef>
                <a:spcPts val="1200"/>
              </a:spcBef>
              <a:spcAft>
                <a:spcPts val="0"/>
              </a:spcAft>
              <a:buNone/>
            </a:pPr>
            <a:r>
              <a:rPr lang="en-US" sz="2200">
                <a:latin typeface="Arial"/>
                <a:ea typeface="Arial"/>
                <a:cs typeface="Arial"/>
                <a:sym typeface="Arial"/>
              </a:rPr>
              <a:t>Other then AE, Resistance drilling has also been a mainstay health monitoring technique for assessing the structural integrity of standing trees. In their analysis, Gao et al. conclude resistance drilling to be among the most efficient and reliable processes [10]</a:t>
            </a:r>
            <a:endParaRPr sz="2200">
              <a:latin typeface="Arial"/>
              <a:ea typeface="Arial"/>
              <a:cs typeface="Arial"/>
              <a:sym typeface="Arial"/>
            </a:endParaRPr>
          </a:p>
          <a:p>
            <a:pPr marL="0" lvl="0" indent="0" algn="l" rtl="0">
              <a:spcBef>
                <a:spcPts val="1200"/>
              </a:spcBef>
              <a:spcAft>
                <a:spcPts val="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10a8de98fd_1_4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LITERATURE REVIEW</a:t>
            </a:r>
            <a:endParaRPr/>
          </a:p>
        </p:txBody>
      </p:sp>
      <p:sp>
        <p:nvSpPr>
          <p:cNvPr id="184" name="Google Shape;184;g110a8de98fd_1_45"/>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sz="2200">
                <a:latin typeface="Arial"/>
                <a:ea typeface="Arial"/>
                <a:cs typeface="Arial"/>
                <a:sym typeface="Arial"/>
              </a:rPr>
              <a:t>The quality of standing trees in forests can also be evaluated using acoustic non-destructive methods involving impact stress waves. In their work on western hemlock and Sitka spruce, Wang et al. have applied this technique for evaluating wood strength and stiffness in standing trees [11].</a:t>
            </a:r>
            <a:endParaRPr sz="22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a:p>
            <a:pPr marL="0" lvl="0" indent="0" algn="l" rtl="0">
              <a:spcBef>
                <a:spcPts val="1200"/>
              </a:spcBef>
              <a:spcAft>
                <a:spcPts val="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800"/>
              <a:buFont typeface="Arial"/>
              <a:buNone/>
            </a:pPr>
            <a:r>
              <a:rPr lang="en-US">
                <a:solidFill>
                  <a:srgbClr val="FF0000"/>
                </a:solidFill>
                <a:latin typeface="Arial"/>
                <a:ea typeface="Arial"/>
                <a:cs typeface="Arial"/>
                <a:sym typeface="Arial"/>
              </a:rPr>
              <a:t>FOURIER TRANSFORM</a:t>
            </a:r>
            <a:endParaRPr/>
          </a:p>
        </p:txBody>
      </p:sp>
      <p:pic>
        <p:nvPicPr>
          <p:cNvPr id="190" name="Google Shape;190;p15"/>
          <p:cNvPicPr preferRelativeResize="0">
            <a:picLocks noGrp="1"/>
          </p:cNvPicPr>
          <p:nvPr>
            <p:ph type="body" idx="1"/>
          </p:nvPr>
        </p:nvPicPr>
        <p:blipFill rotWithShape="1">
          <a:blip r:embed="rId3">
            <a:alphaModFix/>
          </a:blip>
          <a:srcRect/>
          <a:stretch/>
        </p:blipFill>
        <p:spPr>
          <a:xfrm>
            <a:off x="3744913" y="1952625"/>
            <a:ext cx="4762500" cy="381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800"/>
              <a:buFont typeface="Arial"/>
              <a:buNone/>
            </a:pPr>
            <a:r>
              <a:rPr lang="en-US">
                <a:solidFill>
                  <a:srgbClr val="FF0000"/>
                </a:solidFill>
                <a:latin typeface="Arial"/>
                <a:ea typeface="Arial"/>
                <a:cs typeface="Arial"/>
                <a:sym typeface="Arial"/>
              </a:rPr>
              <a:t>FOURIER SERIES</a:t>
            </a:r>
            <a:endParaRPr/>
          </a:p>
        </p:txBody>
      </p:sp>
      <p:pic>
        <p:nvPicPr>
          <p:cNvPr id="196" name="Google Shape;196;p16"/>
          <p:cNvPicPr preferRelativeResize="0">
            <a:picLocks noGrp="1"/>
          </p:cNvPicPr>
          <p:nvPr>
            <p:ph type="body" idx="1"/>
          </p:nvPr>
        </p:nvPicPr>
        <p:blipFill rotWithShape="1">
          <a:blip r:embed="rId3">
            <a:alphaModFix/>
          </a:blip>
          <a:srcRect/>
          <a:stretch/>
        </p:blipFill>
        <p:spPr>
          <a:xfrm>
            <a:off x="1632985" y="2090057"/>
            <a:ext cx="8986990" cy="34616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800"/>
              <a:buFont typeface="Arial"/>
              <a:buNone/>
            </a:pPr>
            <a:r>
              <a:rPr lang="en-US">
                <a:solidFill>
                  <a:srgbClr val="FF0000"/>
                </a:solidFill>
                <a:latin typeface="Arial"/>
                <a:ea typeface="Arial"/>
                <a:cs typeface="Arial"/>
                <a:sym typeface="Arial"/>
              </a:rPr>
              <a:t>FOURIER SERIES</a:t>
            </a:r>
            <a:endParaRPr/>
          </a:p>
        </p:txBody>
      </p:sp>
      <p:pic>
        <p:nvPicPr>
          <p:cNvPr id="202" name="Google Shape;202;p17"/>
          <p:cNvPicPr preferRelativeResize="0">
            <a:picLocks noGrp="1"/>
          </p:cNvPicPr>
          <p:nvPr>
            <p:ph type="body" idx="1"/>
          </p:nvPr>
        </p:nvPicPr>
        <p:blipFill rotWithShape="1">
          <a:blip r:embed="rId3">
            <a:alphaModFix/>
          </a:blip>
          <a:srcRect/>
          <a:stretch/>
        </p:blipFill>
        <p:spPr>
          <a:xfrm>
            <a:off x="2214177" y="1896580"/>
            <a:ext cx="4265000" cy="4243990"/>
          </a:xfrm>
          <a:prstGeom prst="rect">
            <a:avLst/>
          </a:prstGeom>
          <a:noFill/>
          <a:ln>
            <a:noFill/>
          </a:ln>
        </p:spPr>
      </p:pic>
      <p:sp>
        <p:nvSpPr>
          <p:cNvPr id="203" name="Google Shape;203;p17"/>
          <p:cNvSpPr/>
          <p:nvPr/>
        </p:nvSpPr>
        <p:spPr>
          <a:xfrm>
            <a:off x="7939241" y="2171660"/>
            <a:ext cx="2680862" cy="84612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latin typeface="Calibri"/>
                <a:ea typeface="Calibri"/>
                <a:cs typeface="Calibri"/>
                <a:sym typeface="Calibri"/>
              </a:rPr>
              <a:t> </a:t>
            </a:r>
            <a:endParaRPr/>
          </a:p>
        </p:txBody>
      </p:sp>
      <p:sp>
        <p:nvSpPr>
          <p:cNvPr id="204" name="Google Shape;204;p17"/>
          <p:cNvSpPr/>
          <p:nvPr/>
        </p:nvSpPr>
        <p:spPr>
          <a:xfrm>
            <a:off x="7007094" y="3172446"/>
            <a:ext cx="4996624" cy="84612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NUMBER OF SAMPLES</a:t>
            </a:r>
            <a:endParaRPr sz="4000">
              <a:solidFill>
                <a:srgbClr val="FF0000"/>
              </a:solidFill>
              <a:latin typeface="Arial"/>
              <a:ea typeface="Arial"/>
              <a:cs typeface="Arial"/>
              <a:sym typeface="Arial"/>
            </a:endParaRPr>
          </a:p>
        </p:txBody>
      </p:sp>
      <p:sp>
        <p:nvSpPr>
          <p:cNvPr id="210" name="Google Shape;210;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000"/>
              <a:buNone/>
            </a:pPr>
            <a:endParaRPr>
              <a:solidFill>
                <a:srgbClr val="FF0000"/>
              </a:solidFill>
            </a:endParaRPr>
          </a:p>
        </p:txBody>
      </p:sp>
      <p:pic>
        <p:nvPicPr>
          <p:cNvPr id="211" name="Google Shape;211;p18" descr="C:\Users\Vatan\Desktop\23 JAN\FInal thesis ready\polar plot.png"/>
          <p:cNvPicPr preferRelativeResize="0"/>
          <p:nvPr/>
        </p:nvPicPr>
        <p:blipFill rotWithShape="1">
          <a:blip r:embed="rId3">
            <a:alphaModFix/>
          </a:blip>
          <a:srcRect/>
          <a:stretch/>
        </p:blipFill>
        <p:spPr>
          <a:xfrm>
            <a:off x="3918902" y="1845734"/>
            <a:ext cx="4415155" cy="435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800"/>
              <a:buFont typeface="Arial"/>
              <a:buNone/>
            </a:pPr>
            <a:r>
              <a:rPr lang="en-US">
                <a:solidFill>
                  <a:srgbClr val="FF0000"/>
                </a:solidFill>
                <a:latin typeface="Arial"/>
                <a:ea typeface="Arial"/>
                <a:cs typeface="Arial"/>
                <a:sym typeface="Arial"/>
              </a:rPr>
              <a:t>EXPERIMENTAL SETUP</a:t>
            </a:r>
            <a:endParaRPr>
              <a:solidFill>
                <a:srgbClr val="FF0000"/>
              </a:solidFill>
            </a:endParaRPr>
          </a:p>
        </p:txBody>
      </p:sp>
      <p:sp>
        <p:nvSpPr>
          <p:cNvPr id="217" name="Google Shape;217;p2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b="1"/>
          </a:p>
          <a:p>
            <a:pPr marL="91440" lvl="0" indent="0" algn="l" rtl="0">
              <a:lnSpc>
                <a:spcPct val="90000"/>
              </a:lnSpc>
              <a:spcBef>
                <a:spcPts val="1400"/>
              </a:spcBef>
              <a:spcAft>
                <a:spcPts val="0"/>
              </a:spcAft>
              <a:buSzPts val="2000"/>
              <a:buNone/>
            </a:pPr>
            <a:endParaRPr/>
          </a:p>
        </p:txBody>
      </p:sp>
      <p:pic>
        <p:nvPicPr>
          <p:cNvPr id="218" name="Google Shape;218;p29"/>
          <p:cNvPicPr preferRelativeResize="0"/>
          <p:nvPr/>
        </p:nvPicPr>
        <p:blipFill rotWithShape="1">
          <a:blip r:embed="rId3">
            <a:alphaModFix/>
          </a:blip>
          <a:srcRect/>
          <a:stretch/>
        </p:blipFill>
        <p:spPr>
          <a:xfrm>
            <a:off x="8849114" y="4264330"/>
            <a:ext cx="2382202" cy="1710193"/>
          </a:xfrm>
          <a:prstGeom prst="rect">
            <a:avLst/>
          </a:prstGeom>
          <a:noFill/>
          <a:ln>
            <a:noFill/>
          </a:ln>
        </p:spPr>
      </p:pic>
      <p:pic>
        <p:nvPicPr>
          <p:cNvPr id="219" name="Google Shape;219;p29"/>
          <p:cNvPicPr preferRelativeResize="0"/>
          <p:nvPr/>
        </p:nvPicPr>
        <p:blipFill rotWithShape="1">
          <a:blip r:embed="rId4">
            <a:alphaModFix/>
          </a:blip>
          <a:srcRect/>
          <a:stretch/>
        </p:blipFill>
        <p:spPr>
          <a:xfrm>
            <a:off x="7956915" y="1983670"/>
            <a:ext cx="3114330" cy="1659564"/>
          </a:xfrm>
          <a:prstGeom prst="rect">
            <a:avLst/>
          </a:prstGeom>
          <a:noFill/>
          <a:ln>
            <a:noFill/>
          </a:ln>
        </p:spPr>
      </p:pic>
      <p:cxnSp>
        <p:nvCxnSpPr>
          <p:cNvPr id="220" name="Google Shape;220;p29"/>
          <p:cNvCxnSpPr/>
          <p:nvPr/>
        </p:nvCxnSpPr>
        <p:spPr>
          <a:xfrm rot="10800000">
            <a:off x="10541725" y="3931920"/>
            <a:ext cx="0" cy="423850"/>
          </a:xfrm>
          <a:prstGeom prst="straightConnector1">
            <a:avLst/>
          </a:prstGeom>
          <a:noFill/>
          <a:ln w="38100" cap="flat" cmpd="sng">
            <a:solidFill>
              <a:schemeClr val="dk1"/>
            </a:solidFill>
            <a:prstDash val="solid"/>
            <a:round/>
            <a:headEnd type="none" w="sm" len="sm"/>
            <a:tailEnd type="none" w="sm" len="sm"/>
          </a:ln>
        </p:spPr>
      </p:cxnSp>
      <p:cxnSp>
        <p:nvCxnSpPr>
          <p:cNvPr id="221" name="Google Shape;221;p29"/>
          <p:cNvCxnSpPr/>
          <p:nvPr/>
        </p:nvCxnSpPr>
        <p:spPr>
          <a:xfrm rot="10800000">
            <a:off x="7956915" y="3931920"/>
            <a:ext cx="2584810" cy="0"/>
          </a:xfrm>
          <a:prstGeom prst="straightConnector1">
            <a:avLst/>
          </a:prstGeom>
          <a:noFill/>
          <a:ln w="38100" cap="flat" cmpd="sng">
            <a:solidFill>
              <a:schemeClr val="dk1"/>
            </a:solidFill>
            <a:prstDash val="solid"/>
            <a:round/>
            <a:headEnd type="none" w="sm" len="sm"/>
            <a:tailEnd type="none" w="sm" len="sm"/>
          </a:ln>
        </p:spPr>
      </p:cxnSp>
      <p:cxnSp>
        <p:nvCxnSpPr>
          <p:cNvPr id="222" name="Google Shape;222;p29"/>
          <p:cNvCxnSpPr/>
          <p:nvPr/>
        </p:nvCxnSpPr>
        <p:spPr>
          <a:xfrm rot="10800000">
            <a:off x="7956915" y="2900567"/>
            <a:ext cx="0" cy="1057480"/>
          </a:xfrm>
          <a:prstGeom prst="straightConnector1">
            <a:avLst/>
          </a:prstGeom>
          <a:noFill/>
          <a:ln w="38100" cap="flat" cmpd="sng">
            <a:solidFill>
              <a:schemeClr val="dk1"/>
            </a:solidFill>
            <a:prstDash val="solid"/>
            <a:round/>
            <a:headEnd type="none" w="sm" len="sm"/>
            <a:tailEnd type="none" w="sm" len="sm"/>
          </a:ln>
        </p:spPr>
      </p:cxnSp>
      <p:cxnSp>
        <p:nvCxnSpPr>
          <p:cNvPr id="223" name="Google Shape;223;p29"/>
          <p:cNvCxnSpPr/>
          <p:nvPr/>
        </p:nvCxnSpPr>
        <p:spPr>
          <a:xfrm>
            <a:off x="7956915" y="2900567"/>
            <a:ext cx="337999" cy="0"/>
          </a:xfrm>
          <a:prstGeom prst="straightConnector1">
            <a:avLst/>
          </a:prstGeom>
          <a:noFill/>
          <a:ln w="38100" cap="flat" cmpd="sng">
            <a:solidFill>
              <a:schemeClr val="dk1"/>
            </a:solidFill>
            <a:prstDash val="solid"/>
            <a:round/>
            <a:headEnd type="none" w="sm" len="sm"/>
            <a:tailEnd type="triangle" w="med" len="med"/>
          </a:ln>
        </p:spPr>
      </p:cxnSp>
      <p:cxnSp>
        <p:nvCxnSpPr>
          <p:cNvPr id="224" name="Google Shape;224;p29"/>
          <p:cNvCxnSpPr/>
          <p:nvPr/>
        </p:nvCxnSpPr>
        <p:spPr>
          <a:xfrm rot="10800000">
            <a:off x="11155680" y="1964230"/>
            <a:ext cx="0" cy="739781"/>
          </a:xfrm>
          <a:prstGeom prst="straightConnector1">
            <a:avLst/>
          </a:prstGeom>
          <a:noFill/>
          <a:ln w="38100" cap="flat" cmpd="sng">
            <a:solidFill>
              <a:schemeClr val="dk1"/>
            </a:solidFill>
            <a:prstDash val="solid"/>
            <a:round/>
            <a:headEnd type="none" w="sm" len="sm"/>
            <a:tailEnd type="none" w="sm" len="sm"/>
          </a:ln>
        </p:spPr>
      </p:cxnSp>
      <p:cxnSp>
        <p:nvCxnSpPr>
          <p:cNvPr id="225" name="Google Shape;225;p29"/>
          <p:cNvCxnSpPr/>
          <p:nvPr/>
        </p:nvCxnSpPr>
        <p:spPr>
          <a:xfrm rot="10800000">
            <a:off x="5844562" y="1966253"/>
            <a:ext cx="5311118" cy="0"/>
          </a:xfrm>
          <a:prstGeom prst="straightConnector1">
            <a:avLst/>
          </a:prstGeom>
          <a:noFill/>
          <a:ln w="38100" cap="flat" cmpd="sng">
            <a:solidFill>
              <a:schemeClr val="dk1"/>
            </a:solidFill>
            <a:prstDash val="solid"/>
            <a:round/>
            <a:headEnd type="none" w="sm" len="sm"/>
            <a:tailEnd type="none" w="sm" len="sm"/>
          </a:ln>
        </p:spPr>
      </p:cxnSp>
      <p:cxnSp>
        <p:nvCxnSpPr>
          <p:cNvPr id="226" name="Google Shape;226;p29"/>
          <p:cNvCxnSpPr/>
          <p:nvPr/>
        </p:nvCxnSpPr>
        <p:spPr>
          <a:xfrm>
            <a:off x="5844562" y="1966253"/>
            <a:ext cx="0" cy="369657"/>
          </a:xfrm>
          <a:prstGeom prst="straightConnector1">
            <a:avLst/>
          </a:prstGeom>
          <a:noFill/>
          <a:ln w="38100" cap="flat" cmpd="sng">
            <a:solidFill>
              <a:schemeClr val="dk1"/>
            </a:solidFill>
            <a:prstDash val="solid"/>
            <a:round/>
            <a:headEnd type="none" w="sm" len="sm"/>
            <a:tailEnd type="stealth" w="med" len="med"/>
          </a:ln>
        </p:spPr>
      </p:cxnSp>
      <p:cxnSp>
        <p:nvCxnSpPr>
          <p:cNvPr id="227" name="Google Shape;227;p29"/>
          <p:cNvCxnSpPr/>
          <p:nvPr/>
        </p:nvCxnSpPr>
        <p:spPr>
          <a:xfrm rot="10800000">
            <a:off x="10855234" y="2704011"/>
            <a:ext cx="300446" cy="0"/>
          </a:xfrm>
          <a:prstGeom prst="straightConnector1">
            <a:avLst/>
          </a:prstGeom>
          <a:noFill/>
          <a:ln w="38100" cap="flat" cmpd="sng">
            <a:solidFill>
              <a:schemeClr val="dk1"/>
            </a:solidFill>
            <a:prstDash val="solid"/>
            <a:round/>
            <a:headEnd type="none" w="sm" len="sm"/>
            <a:tailEnd type="none" w="sm" len="sm"/>
          </a:ln>
        </p:spPr>
      </p:cxnSp>
      <p:pic>
        <p:nvPicPr>
          <p:cNvPr id="228" name="Google Shape;228;p29"/>
          <p:cNvPicPr preferRelativeResize="0"/>
          <p:nvPr/>
        </p:nvPicPr>
        <p:blipFill rotWithShape="1">
          <a:blip r:embed="rId5">
            <a:alphaModFix/>
          </a:blip>
          <a:srcRect/>
          <a:stretch/>
        </p:blipFill>
        <p:spPr>
          <a:xfrm>
            <a:off x="4393767" y="2335910"/>
            <a:ext cx="2743200" cy="1371600"/>
          </a:xfrm>
          <a:prstGeom prst="rect">
            <a:avLst/>
          </a:prstGeom>
          <a:noFill/>
          <a:ln>
            <a:noFill/>
          </a:ln>
        </p:spPr>
      </p:pic>
      <p:pic>
        <p:nvPicPr>
          <p:cNvPr id="229" name="Google Shape;229;p29" descr="C:\Users\Vatan\Desktop\23 JAN\1.jpg"/>
          <p:cNvPicPr preferRelativeResize="0"/>
          <p:nvPr/>
        </p:nvPicPr>
        <p:blipFill rotWithShape="1">
          <a:blip r:embed="rId6">
            <a:alphaModFix/>
          </a:blip>
          <a:srcRect/>
          <a:stretch/>
        </p:blipFill>
        <p:spPr>
          <a:xfrm>
            <a:off x="1349977" y="2069845"/>
            <a:ext cx="2382200" cy="2387821"/>
          </a:xfrm>
          <a:prstGeom prst="rect">
            <a:avLst/>
          </a:prstGeom>
          <a:noFill/>
          <a:ln>
            <a:noFill/>
          </a:ln>
        </p:spPr>
      </p:pic>
      <p:pic>
        <p:nvPicPr>
          <p:cNvPr id="230" name="Google Shape;230;p29"/>
          <p:cNvPicPr preferRelativeResize="0"/>
          <p:nvPr/>
        </p:nvPicPr>
        <p:blipFill rotWithShape="1">
          <a:blip r:embed="rId7">
            <a:alphaModFix/>
          </a:blip>
          <a:srcRect/>
          <a:stretch/>
        </p:blipFill>
        <p:spPr>
          <a:xfrm rot="10800000">
            <a:off x="4111848" y="4173853"/>
            <a:ext cx="3465423" cy="2047613"/>
          </a:xfrm>
          <a:prstGeom prst="rect">
            <a:avLst/>
          </a:prstGeom>
          <a:noFill/>
          <a:ln>
            <a:noFill/>
          </a:ln>
        </p:spPr>
      </p:pic>
      <p:cxnSp>
        <p:nvCxnSpPr>
          <p:cNvPr id="231" name="Google Shape;231;p29"/>
          <p:cNvCxnSpPr/>
          <p:nvPr/>
        </p:nvCxnSpPr>
        <p:spPr>
          <a:xfrm rot="10800000">
            <a:off x="2464865" y="4590672"/>
            <a:ext cx="0" cy="1057500"/>
          </a:xfrm>
          <a:prstGeom prst="straightConnector1">
            <a:avLst/>
          </a:prstGeom>
          <a:noFill/>
          <a:ln w="38100" cap="flat" cmpd="sng">
            <a:solidFill>
              <a:schemeClr val="dk1"/>
            </a:solidFill>
            <a:prstDash val="solid"/>
            <a:round/>
            <a:headEnd type="none" w="sm" len="sm"/>
            <a:tailEnd type="none" w="sm" len="sm"/>
          </a:ln>
        </p:spPr>
      </p:cxnSp>
      <p:cxnSp>
        <p:nvCxnSpPr>
          <p:cNvPr id="232" name="Google Shape;232;p29"/>
          <p:cNvCxnSpPr/>
          <p:nvPr/>
        </p:nvCxnSpPr>
        <p:spPr>
          <a:xfrm>
            <a:off x="2478800" y="5635125"/>
            <a:ext cx="1325100" cy="12900"/>
          </a:xfrm>
          <a:prstGeom prst="straightConnector1">
            <a:avLst/>
          </a:prstGeom>
          <a:noFill/>
          <a:ln w="38100" cap="flat" cmpd="sng">
            <a:solidFill>
              <a:schemeClr val="dk1"/>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92D050"/>
              </a:buClr>
              <a:buSzPts val="4000"/>
              <a:buFont typeface="Arial"/>
              <a:buNone/>
            </a:pPr>
            <a:r>
              <a:rPr lang="en-US" sz="4000">
                <a:solidFill>
                  <a:srgbClr val="92D050"/>
                </a:solidFill>
                <a:latin typeface="Arial"/>
                <a:ea typeface="Arial"/>
                <a:cs typeface="Arial"/>
                <a:sym typeface="Arial"/>
              </a:rPr>
              <a:t>INTRODUCTION : URBAN FORESTS</a:t>
            </a:r>
            <a:endParaRPr sz="4000">
              <a:solidFill>
                <a:srgbClr val="92D050"/>
              </a:solidFill>
              <a:latin typeface="Arial"/>
              <a:ea typeface="Arial"/>
              <a:cs typeface="Arial"/>
              <a:sym typeface="Arial"/>
            </a:endParaRPr>
          </a:p>
        </p:txBody>
      </p:sp>
      <p:sp>
        <p:nvSpPr>
          <p:cNvPr id="108" name="Google Shape;108;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Font typeface="Arial"/>
              <a:buChar char="❖"/>
            </a:pPr>
            <a:r>
              <a:rPr lang="en-US">
                <a:latin typeface="Arial"/>
                <a:ea typeface="Arial"/>
                <a:cs typeface="Arial"/>
                <a:sym typeface="Arial"/>
              </a:rPr>
              <a:t>In modern times, urbanization portrays a massively increasing trend. Reports from the Department of Economics and Social Affairs of the United Nations (UN DESA) shows that 54% of the world's total population lives in urban areas. By the end of the year 2050, it will be 64% and 86% for developing and developed nations, respectively. [1]</a:t>
            </a:r>
            <a:endParaRPr>
              <a:latin typeface="Arial"/>
              <a:ea typeface="Arial"/>
              <a:cs typeface="Arial"/>
              <a:sym typeface="Arial"/>
            </a:endParaRPr>
          </a:p>
          <a:p>
            <a:pPr marL="0" lvl="0" indent="0" algn="l" rtl="0">
              <a:lnSpc>
                <a:spcPct val="90000"/>
              </a:lnSpc>
              <a:spcBef>
                <a:spcPts val="0"/>
              </a:spcBef>
              <a:spcAft>
                <a:spcPts val="0"/>
              </a:spcAft>
              <a:buNone/>
            </a:pPr>
            <a:endParaRPr>
              <a:latin typeface="Arial"/>
              <a:ea typeface="Arial"/>
              <a:cs typeface="Arial"/>
              <a:sym typeface="Arial"/>
            </a:endParaRPr>
          </a:p>
          <a:p>
            <a:pPr marL="457200" lvl="0" indent="-342900" algn="l" rtl="0">
              <a:lnSpc>
                <a:spcPct val="90000"/>
              </a:lnSpc>
              <a:spcBef>
                <a:spcPts val="1400"/>
              </a:spcBef>
              <a:spcAft>
                <a:spcPts val="0"/>
              </a:spcAft>
              <a:buSzPts val="1800"/>
              <a:buFont typeface="Arial"/>
              <a:buChar char="❖"/>
            </a:pPr>
            <a:r>
              <a:rPr lang="en-US">
                <a:latin typeface="Arial"/>
                <a:ea typeface="Arial"/>
                <a:cs typeface="Arial"/>
                <a:sym typeface="Arial"/>
              </a:rPr>
              <a:t>To maintain a healthy lifestyle in urban areas and check pollution, governments worldwide are working on an "urban forest" initiative. [2]</a:t>
            </a:r>
            <a:endParaRPr>
              <a:latin typeface="Arial"/>
              <a:ea typeface="Arial"/>
              <a:cs typeface="Arial"/>
              <a:sym typeface="Arial"/>
            </a:endParaRPr>
          </a:p>
          <a:p>
            <a:pPr marL="0" lvl="0" indent="0" algn="l" rtl="0">
              <a:lnSpc>
                <a:spcPct val="90000"/>
              </a:lnSpc>
              <a:spcBef>
                <a:spcPts val="1400"/>
              </a:spcBef>
              <a:spcAft>
                <a:spcPts val="0"/>
              </a:spcAft>
              <a:buSzPts val="2000"/>
              <a:buNone/>
            </a:pP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3 TYPES OF WOODEN BLOCK</a:t>
            </a:r>
            <a:endParaRPr sz="4000">
              <a:solidFill>
                <a:srgbClr val="FF0000"/>
              </a:solidFill>
              <a:latin typeface="Arial"/>
              <a:ea typeface="Arial"/>
              <a:cs typeface="Arial"/>
              <a:sym typeface="Arial"/>
            </a:endParaRPr>
          </a:p>
        </p:txBody>
      </p:sp>
      <p:pic>
        <p:nvPicPr>
          <p:cNvPr id="238" name="Google Shape;238;p31"/>
          <p:cNvPicPr preferRelativeResize="0"/>
          <p:nvPr/>
        </p:nvPicPr>
        <p:blipFill rotWithShape="1">
          <a:blip r:embed="rId3">
            <a:alphaModFix/>
          </a:blip>
          <a:srcRect/>
          <a:stretch/>
        </p:blipFill>
        <p:spPr>
          <a:xfrm>
            <a:off x="1254035" y="2480987"/>
            <a:ext cx="10058400" cy="24532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HOLDINNG OF THE WOODEN BLOCK</a:t>
            </a:r>
            <a:endParaRPr sz="4000">
              <a:solidFill>
                <a:srgbClr val="FF0000"/>
              </a:solidFill>
              <a:latin typeface="Arial"/>
              <a:ea typeface="Arial"/>
              <a:cs typeface="Arial"/>
              <a:sym typeface="Arial"/>
            </a:endParaRPr>
          </a:p>
        </p:txBody>
      </p:sp>
      <p:pic>
        <p:nvPicPr>
          <p:cNvPr id="244" name="Google Shape;244;p32"/>
          <p:cNvPicPr preferRelativeResize="0"/>
          <p:nvPr/>
        </p:nvPicPr>
        <p:blipFill rotWithShape="1">
          <a:blip r:embed="rId3">
            <a:alphaModFix/>
          </a:blip>
          <a:srcRect/>
          <a:stretch/>
        </p:blipFill>
        <p:spPr>
          <a:xfrm>
            <a:off x="2338573" y="1931444"/>
            <a:ext cx="6975243" cy="39854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PLACEMENT OF SENSOR ON THE WOODEN BLOCK</a:t>
            </a:r>
            <a:endParaRPr sz="4000">
              <a:solidFill>
                <a:srgbClr val="FF0000"/>
              </a:solidFill>
              <a:latin typeface="Arial"/>
              <a:ea typeface="Arial"/>
              <a:cs typeface="Arial"/>
              <a:sym typeface="Arial"/>
            </a:endParaRPr>
          </a:p>
        </p:txBody>
      </p:sp>
      <p:pic>
        <p:nvPicPr>
          <p:cNvPr id="250" name="Google Shape;250;p33" descr="C:\Users\Vatan\Desktop\NEW data\Undamaged_deformation_with_hammer_sign.png"/>
          <p:cNvPicPr preferRelativeResize="0"/>
          <p:nvPr/>
        </p:nvPicPr>
        <p:blipFill rotWithShape="1">
          <a:blip r:embed="rId3">
            <a:alphaModFix/>
          </a:blip>
          <a:srcRect/>
          <a:stretch/>
        </p:blipFill>
        <p:spPr>
          <a:xfrm>
            <a:off x="1715311" y="1951263"/>
            <a:ext cx="8822337" cy="35351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PLACEMENT OF SENSOR ON THE WOODEN BLOCK</a:t>
            </a:r>
            <a:endParaRPr sz="4000">
              <a:solidFill>
                <a:srgbClr val="FF0000"/>
              </a:solidFill>
              <a:latin typeface="Arial"/>
              <a:ea typeface="Arial"/>
              <a:cs typeface="Arial"/>
              <a:sym typeface="Arial"/>
            </a:endParaRPr>
          </a:p>
        </p:txBody>
      </p:sp>
      <p:pic>
        <p:nvPicPr>
          <p:cNvPr id="256" name="Google Shape;256;p34"/>
          <p:cNvPicPr preferRelativeResize="0"/>
          <p:nvPr/>
        </p:nvPicPr>
        <p:blipFill rotWithShape="1">
          <a:blip r:embed="rId3">
            <a:alphaModFix/>
          </a:blip>
          <a:srcRect/>
          <a:stretch/>
        </p:blipFill>
        <p:spPr>
          <a:xfrm>
            <a:off x="1724025" y="1919560"/>
            <a:ext cx="8743950" cy="3724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097280" y="286603"/>
            <a:ext cx="6270171" cy="145075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FF0000"/>
              </a:buClr>
              <a:buSzPct val="100000"/>
              <a:buFont typeface="Arial"/>
              <a:buNone/>
            </a:pPr>
            <a:r>
              <a:rPr lang="en-US" sz="4000">
                <a:solidFill>
                  <a:srgbClr val="FF0000"/>
                </a:solidFill>
                <a:latin typeface="Arial"/>
                <a:ea typeface="Arial"/>
                <a:cs typeface="Arial"/>
                <a:sym typeface="Arial"/>
              </a:rPr>
              <a:t>PLACEMENT OF SENSOR ON THE WOODEN BLOCK</a:t>
            </a:r>
            <a:endParaRPr sz="4000">
              <a:solidFill>
                <a:srgbClr val="FF0000"/>
              </a:solidFill>
              <a:latin typeface="Arial"/>
              <a:ea typeface="Arial"/>
              <a:cs typeface="Arial"/>
              <a:sym typeface="Arial"/>
            </a:endParaRPr>
          </a:p>
        </p:txBody>
      </p:sp>
      <p:pic>
        <p:nvPicPr>
          <p:cNvPr id="262" name="Google Shape;262;p35"/>
          <p:cNvPicPr preferRelativeResize="0"/>
          <p:nvPr/>
        </p:nvPicPr>
        <p:blipFill rotWithShape="1">
          <a:blip r:embed="rId3">
            <a:alphaModFix/>
          </a:blip>
          <a:srcRect/>
          <a:stretch/>
        </p:blipFill>
        <p:spPr>
          <a:xfrm>
            <a:off x="1" y="1737350"/>
            <a:ext cx="7065275" cy="3009280"/>
          </a:xfrm>
          <a:prstGeom prst="rect">
            <a:avLst/>
          </a:prstGeom>
          <a:noFill/>
          <a:ln>
            <a:noFill/>
          </a:ln>
        </p:spPr>
      </p:pic>
      <p:pic>
        <p:nvPicPr>
          <p:cNvPr id="263" name="Google Shape;263;p35"/>
          <p:cNvPicPr preferRelativeResize="0"/>
          <p:nvPr/>
        </p:nvPicPr>
        <p:blipFill rotWithShape="1">
          <a:blip r:embed="rId4">
            <a:alphaModFix/>
          </a:blip>
          <a:srcRect/>
          <a:stretch/>
        </p:blipFill>
        <p:spPr>
          <a:xfrm>
            <a:off x="8516984" y="138379"/>
            <a:ext cx="3448594" cy="3197962"/>
          </a:xfrm>
          <a:prstGeom prst="rect">
            <a:avLst/>
          </a:prstGeom>
          <a:noFill/>
          <a:ln>
            <a:noFill/>
          </a:ln>
        </p:spPr>
      </p:pic>
      <p:pic>
        <p:nvPicPr>
          <p:cNvPr id="264" name="Google Shape;264;p35"/>
          <p:cNvPicPr preferRelativeResize="0"/>
          <p:nvPr/>
        </p:nvPicPr>
        <p:blipFill rotWithShape="1">
          <a:blip r:embed="rId5">
            <a:alphaModFix/>
          </a:blip>
          <a:srcRect/>
          <a:stretch/>
        </p:blipFill>
        <p:spPr>
          <a:xfrm>
            <a:off x="7164150" y="4065225"/>
            <a:ext cx="5027851" cy="2792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PLACEMENT OF SENSOR ON THE WOODEN BLOCK</a:t>
            </a:r>
            <a:endParaRPr sz="4000">
              <a:solidFill>
                <a:srgbClr val="FF0000"/>
              </a:solidFill>
              <a:latin typeface="Arial"/>
              <a:ea typeface="Arial"/>
              <a:cs typeface="Arial"/>
              <a:sym typeface="Arial"/>
            </a:endParaRPr>
          </a:p>
        </p:txBody>
      </p:sp>
      <p:pic>
        <p:nvPicPr>
          <p:cNvPr id="270" name="Google Shape;270;p36" descr="C:\Users\Vatan\Desktop\p;ace of sensor.png"/>
          <p:cNvPicPr preferRelativeResize="0"/>
          <p:nvPr/>
        </p:nvPicPr>
        <p:blipFill rotWithShape="1">
          <a:blip r:embed="rId3">
            <a:alphaModFix/>
          </a:blip>
          <a:srcRect/>
          <a:stretch/>
        </p:blipFill>
        <p:spPr>
          <a:xfrm>
            <a:off x="3409406" y="1864134"/>
            <a:ext cx="4310743" cy="42891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COMPLETE SETUP</a:t>
            </a:r>
            <a:endParaRPr sz="4000">
              <a:solidFill>
                <a:srgbClr val="FF0000"/>
              </a:solidFill>
              <a:latin typeface="Arial"/>
              <a:ea typeface="Arial"/>
              <a:cs typeface="Arial"/>
              <a:sym typeface="Arial"/>
            </a:endParaRPr>
          </a:p>
        </p:txBody>
      </p:sp>
      <p:pic>
        <p:nvPicPr>
          <p:cNvPr id="276" name="Google Shape;276;p37"/>
          <p:cNvPicPr preferRelativeResize="0"/>
          <p:nvPr/>
        </p:nvPicPr>
        <p:blipFill>
          <a:blip r:embed="rId3">
            <a:alphaModFix/>
          </a:blip>
          <a:stretch>
            <a:fillRect/>
          </a:stretch>
        </p:blipFill>
        <p:spPr>
          <a:xfrm>
            <a:off x="6704787" y="0"/>
            <a:ext cx="3966888" cy="68580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2060"/>
              </a:buClr>
              <a:buSzPts val="4000"/>
              <a:buFont typeface="Arial"/>
              <a:buNone/>
            </a:pPr>
            <a:r>
              <a:rPr lang="en-US" sz="4000">
                <a:solidFill>
                  <a:srgbClr val="002060"/>
                </a:solidFill>
                <a:latin typeface="Arial"/>
                <a:ea typeface="Arial"/>
                <a:cs typeface="Arial"/>
                <a:sym typeface="Arial"/>
              </a:rPr>
              <a:t>SIMULATED RESULTS COMPARED TO SETUP RESULTS</a:t>
            </a:r>
            <a:endParaRPr sz="4000">
              <a:solidFill>
                <a:srgbClr val="002060"/>
              </a:solidFill>
              <a:latin typeface="Arial"/>
              <a:ea typeface="Arial"/>
              <a:cs typeface="Arial"/>
              <a:sym typeface="Arial"/>
            </a:endParaRPr>
          </a:p>
        </p:txBody>
      </p:sp>
      <p:pic>
        <p:nvPicPr>
          <p:cNvPr id="282" name="Google Shape;282;p48"/>
          <p:cNvPicPr preferRelativeResize="0"/>
          <p:nvPr/>
        </p:nvPicPr>
        <p:blipFill>
          <a:blip r:embed="rId3">
            <a:alphaModFix/>
          </a:blip>
          <a:stretch>
            <a:fillRect/>
          </a:stretch>
        </p:blipFill>
        <p:spPr>
          <a:xfrm>
            <a:off x="6723237" y="1989074"/>
            <a:ext cx="5468763" cy="3406150"/>
          </a:xfrm>
          <a:prstGeom prst="rect">
            <a:avLst/>
          </a:prstGeom>
          <a:noFill/>
          <a:ln>
            <a:noFill/>
          </a:ln>
        </p:spPr>
      </p:pic>
      <p:pic>
        <p:nvPicPr>
          <p:cNvPr id="283" name="Google Shape;283;p48"/>
          <p:cNvPicPr preferRelativeResize="0"/>
          <p:nvPr/>
        </p:nvPicPr>
        <p:blipFill>
          <a:blip r:embed="rId4">
            <a:alphaModFix/>
          </a:blip>
          <a:stretch>
            <a:fillRect/>
          </a:stretch>
        </p:blipFill>
        <p:spPr>
          <a:xfrm>
            <a:off x="0" y="1956699"/>
            <a:ext cx="5695950" cy="34385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2060"/>
              </a:buClr>
              <a:buSzPts val="4000"/>
              <a:buFont typeface="Arial"/>
              <a:buNone/>
            </a:pPr>
            <a:r>
              <a:rPr lang="en-US" sz="4000">
                <a:solidFill>
                  <a:srgbClr val="002060"/>
                </a:solidFill>
                <a:latin typeface="Arial"/>
                <a:ea typeface="Arial"/>
                <a:cs typeface="Arial"/>
                <a:sym typeface="Arial"/>
              </a:rPr>
              <a:t>SIMULATED RESULTS COMPARED TO SETUP RESULTS</a:t>
            </a:r>
            <a:endParaRPr sz="4000">
              <a:solidFill>
                <a:srgbClr val="002060"/>
              </a:solidFill>
              <a:latin typeface="Arial"/>
              <a:ea typeface="Arial"/>
              <a:cs typeface="Arial"/>
              <a:sym typeface="Arial"/>
            </a:endParaRPr>
          </a:p>
        </p:txBody>
      </p:sp>
      <p:pic>
        <p:nvPicPr>
          <p:cNvPr id="282" name="Google Shape;282;p48"/>
          <p:cNvPicPr preferRelativeResize="0"/>
          <p:nvPr/>
        </p:nvPicPr>
        <p:blipFill>
          <a:blip r:embed="rId3">
            <a:alphaModFix/>
          </a:blip>
          <a:stretch>
            <a:fillRect/>
          </a:stretch>
        </p:blipFill>
        <p:spPr>
          <a:xfrm>
            <a:off x="6723237" y="1989074"/>
            <a:ext cx="5468763" cy="3406150"/>
          </a:xfrm>
          <a:prstGeom prst="rect">
            <a:avLst/>
          </a:prstGeom>
          <a:noFill/>
          <a:ln>
            <a:noFill/>
          </a:ln>
        </p:spPr>
      </p:pic>
      <p:pic>
        <p:nvPicPr>
          <p:cNvPr id="283" name="Google Shape;283;p48"/>
          <p:cNvPicPr preferRelativeResize="0"/>
          <p:nvPr/>
        </p:nvPicPr>
        <p:blipFill>
          <a:blip r:embed="rId4">
            <a:alphaModFix/>
          </a:blip>
          <a:stretch>
            <a:fillRect/>
          </a:stretch>
        </p:blipFill>
        <p:spPr>
          <a:xfrm>
            <a:off x="0" y="1956699"/>
            <a:ext cx="5695950" cy="3438525"/>
          </a:xfrm>
          <a:prstGeom prst="rect">
            <a:avLst/>
          </a:prstGeom>
          <a:noFill/>
          <a:ln>
            <a:noFill/>
          </a:ln>
        </p:spPr>
      </p:pic>
      <p:sp>
        <p:nvSpPr>
          <p:cNvPr id="2" name="Oval 1"/>
          <p:cNvSpPr/>
          <p:nvPr/>
        </p:nvSpPr>
        <p:spPr>
          <a:xfrm>
            <a:off x="1055715" y="2757056"/>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1415933" y="4225638"/>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1717966" y="4405747"/>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456517" y="2667001"/>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7913715" y="3228110"/>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8204660" y="2895603"/>
            <a:ext cx="191193" cy="18010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246908" y="2687782"/>
            <a:ext cx="1119449" cy="318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1000 Hz</a:t>
            </a:r>
            <a:endParaRPr lang="en-IN" b="1" dirty="0">
              <a:solidFill>
                <a:schemeClr val="tx1"/>
              </a:solidFill>
            </a:endParaRPr>
          </a:p>
        </p:txBody>
      </p:sp>
      <p:sp>
        <p:nvSpPr>
          <p:cNvPr id="12" name="Rectangle 11"/>
          <p:cNvSpPr/>
          <p:nvPr/>
        </p:nvSpPr>
        <p:spPr>
          <a:xfrm>
            <a:off x="1253837" y="3777697"/>
            <a:ext cx="1119449" cy="318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3</a:t>
            </a:r>
            <a:r>
              <a:rPr lang="en-US" sz="1800" b="1" dirty="0" smtClean="0">
                <a:solidFill>
                  <a:schemeClr val="tx1"/>
                </a:solidFill>
              </a:rPr>
              <a:t>000 Hz</a:t>
            </a:r>
            <a:endParaRPr lang="en-IN" b="1" dirty="0">
              <a:solidFill>
                <a:schemeClr val="tx1"/>
              </a:solidFill>
            </a:endParaRPr>
          </a:p>
        </p:txBody>
      </p:sp>
      <p:sp>
        <p:nvSpPr>
          <p:cNvPr id="13" name="Rectangle 12"/>
          <p:cNvSpPr/>
          <p:nvPr/>
        </p:nvSpPr>
        <p:spPr>
          <a:xfrm>
            <a:off x="1909159" y="4315692"/>
            <a:ext cx="1119449" cy="318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4750 Hz</a:t>
            </a:r>
            <a:endParaRPr lang="en-IN" b="1" dirty="0">
              <a:solidFill>
                <a:schemeClr val="tx1"/>
              </a:solidFill>
            </a:endParaRPr>
          </a:p>
        </p:txBody>
      </p:sp>
      <p:sp>
        <p:nvSpPr>
          <p:cNvPr id="14" name="Rectangle 13"/>
          <p:cNvSpPr/>
          <p:nvPr/>
        </p:nvSpPr>
        <p:spPr>
          <a:xfrm>
            <a:off x="7276404" y="2415286"/>
            <a:ext cx="1424251" cy="272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1010.10 Hz</a:t>
            </a:r>
            <a:endParaRPr lang="en-IN" b="1" dirty="0">
              <a:solidFill>
                <a:schemeClr val="tx1"/>
              </a:solidFill>
            </a:endParaRPr>
          </a:p>
        </p:txBody>
      </p:sp>
      <p:sp>
        <p:nvSpPr>
          <p:cNvPr id="15" name="Rectangle 14"/>
          <p:cNvSpPr/>
          <p:nvPr/>
        </p:nvSpPr>
        <p:spPr>
          <a:xfrm>
            <a:off x="7913715" y="3456114"/>
            <a:ext cx="1431539" cy="390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3282.83 Hz</a:t>
            </a:r>
            <a:endParaRPr lang="en-IN" b="1" dirty="0">
              <a:solidFill>
                <a:schemeClr val="tx1"/>
              </a:solidFill>
            </a:endParaRPr>
          </a:p>
        </p:txBody>
      </p:sp>
      <p:sp>
        <p:nvSpPr>
          <p:cNvPr id="16" name="Rectangle 15"/>
          <p:cNvSpPr/>
          <p:nvPr/>
        </p:nvSpPr>
        <p:spPr>
          <a:xfrm>
            <a:off x="8426334" y="2757056"/>
            <a:ext cx="1450942" cy="408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4797.98 Hz</a:t>
            </a:r>
            <a:endParaRPr lang="en-IN" b="1" dirty="0">
              <a:solidFill>
                <a:schemeClr val="tx1"/>
              </a:solidFill>
            </a:endParaRPr>
          </a:p>
        </p:txBody>
      </p:sp>
    </p:spTree>
    <p:extLst>
      <p:ext uri="{BB962C8B-B14F-4D97-AF65-F5344CB8AC3E}">
        <p14:creationId xmlns:p14="http://schemas.microsoft.com/office/powerpoint/2010/main" val="1651059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EXPERIMENTATION </a:t>
            </a:r>
            <a:endParaRPr lang="en-IN" dirty="0"/>
          </a:p>
        </p:txBody>
      </p:sp>
      <p:sp>
        <p:nvSpPr>
          <p:cNvPr id="3" name="Text Placeholder 2"/>
          <p:cNvSpPr>
            <a:spLocks noGrp="1"/>
          </p:cNvSpPr>
          <p:nvPr>
            <p:ph type="body" idx="1"/>
          </p:nvPr>
        </p:nvSpPr>
        <p:spPr/>
        <p:txBody>
          <a:bodyPr/>
          <a:lstStyle/>
          <a:p>
            <a:endParaRPr lang="en-IN" dirty="0"/>
          </a:p>
        </p:txBody>
      </p:sp>
      <p:pic>
        <p:nvPicPr>
          <p:cNvPr id="4" name="Data 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32611" y="1825991"/>
            <a:ext cx="7187738" cy="4043103"/>
          </a:xfrm>
          <a:prstGeom prst="rect">
            <a:avLst/>
          </a:prstGeom>
        </p:spPr>
      </p:pic>
    </p:spTree>
    <p:extLst>
      <p:ext uri="{BB962C8B-B14F-4D97-AF65-F5344CB8AC3E}">
        <p14:creationId xmlns:p14="http://schemas.microsoft.com/office/powerpoint/2010/main" val="2087894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92D050"/>
              </a:buClr>
              <a:buSzPts val="4000"/>
              <a:buFont typeface="Arial"/>
              <a:buNone/>
            </a:pPr>
            <a:r>
              <a:rPr lang="en-US" sz="4000">
                <a:solidFill>
                  <a:srgbClr val="92D050"/>
                </a:solidFill>
                <a:latin typeface="Arial"/>
                <a:ea typeface="Arial"/>
                <a:cs typeface="Arial"/>
                <a:sym typeface="Arial"/>
              </a:rPr>
              <a:t>INTRODUCTION : URBAN FORESTS</a:t>
            </a:r>
            <a:endParaRPr sz="4000">
              <a:solidFill>
                <a:srgbClr val="92D050"/>
              </a:solidFill>
            </a:endParaRPr>
          </a:p>
        </p:txBody>
      </p:sp>
      <p:pic>
        <p:nvPicPr>
          <p:cNvPr id="114" name="Google Shape;114;p3"/>
          <p:cNvPicPr preferRelativeResize="0">
            <a:picLocks noGrp="1"/>
          </p:cNvPicPr>
          <p:nvPr>
            <p:ph type="body" idx="1"/>
          </p:nvPr>
        </p:nvPicPr>
        <p:blipFill rotWithShape="1">
          <a:blip r:embed="rId3">
            <a:alphaModFix/>
          </a:blip>
          <a:srcRect/>
          <a:stretch/>
        </p:blipFill>
        <p:spPr>
          <a:xfrm>
            <a:off x="3110641" y="1846263"/>
            <a:ext cx="6031044" cy="4022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g110a8de98fd_1_85"/>
          <p:cNvSpPr txBox="1">
            <a:spLocks noGrp="1"/>
          </p:cNvSpPr>
          <p:nvPr>
            <p:ph type="body" idx="1"/>
          </p:nvPr>
        </p:nvSpPr>
        <p:spPr>
          <a:xfrm>
            <a:off x="1097280" y="1845734"/>
            <a:ext cx="10058400" cy="4023300"/>
          </a:xfrm>
          <a:prstGeom prst="rect">
            <a:avLst/>
          </a:prstGeom>
        </p:spPr>
        <p:txBody>
          <a:bodyPr spcFirstLastPara="1" wrap="square" lIns="0" tIns="45700" rIns="0" bIns="45700" anchor="ctr" anchorCtr="0">
            <a:normAutofit/>
          </a:bodyPr>
          <a:lstStyle/>
          <a:p>
            <a:pPr marL="0" lvl="0" indent="0" algn="ctr" rtl="0">
              <a:spcBef>
                <a:spcPts val="1200"/>
              </a:spcBef>
              <a:spcAft>
                <a:spcPts val="200"/>
              </a:spcAft>
              <a:buNone/>
            </a:pPr>
            <a:r>
              <a:rPr lang="en-US" sz="4500" b="1" dirty="0">
                <a:latin typeface="Arial"/>
                <a:ea typeface="Arial"/>
                <a:cs typeface="Arial"/>
                <a:sym typeface="Arial"/>
              </a:rPr>
              <a:t>THANKYOU </a:t>
            </a:r>
            <a:endParaRPr sz="4500" b="1" dirty="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0a8de98fd_1_5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302" name="Google Shape;302;g110a8de98fd_1_59"/>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[1] Lüttge U., Buckeridge M., Trees: structure and function and the challenges of</a:t>
            </a:r>
            <a:endParaRPr/>
          </a:p>
          <a:p>
            <a:pPr marL="0" lvl="0" indent="0" algn="l" rtl="0">
              <a:spcBef>
                <a:spcPts val="1200"/>
              </a:spcBef>
              <a:spcAft>
                <a:spcPts val="0"/>
              </a:spcAft>
              <a:buClr>
                <a:schemeClr val="dk1"/>
              </a:buClr>
              <a:buSzPts val="1100"/>
              <a:buFont typeface="Arial"/>
              <a:buNone/>
            </a:pPr>
            <a:r>
              <a:rPr lang="en-US"/>
              <a:t>urbanization. Trees (2020).</a:t>
            </a:r>
            <a:endParaRPr/>
          </a:p>
          <a:p>
            <a:pPr marL="0" lvl="0" indent="0" algn="l" rtl="0">
              <a:spcBef>
                <a:spcPts val="1200"/>
              </a:spcBef>
              <a:spcAft>
                <a:spcPts val="0"/>
              </a:spcAft>
              <a:buNone/>
            </a:pPr>
            <a:r>
              <a:rPr lang="en-US"/>
              <a:t>[2] Team, D. (2021, September 20). 5 Steps to Urban Forest Management Plan Success.</a:t>
            </a:r>
            <a:endParaRPr/>
          </a:p>
          <a:p>
            <a:pPr marL="0" lvl="0" indent="0" algn="l" rtl="0">
              <a:spcBef>
                <a:spcPts val="1200"/>
              </a:spcBef>
              <a:spcAft>
                <a:spcPts val="0"/>
              </a:spcAft>
              <a:buNone/>
            </a:pPr>
            <a:r>
              <a:rPr lang="en-US"/>
              <a:t>Dudek. </a:t>
            </a:r>
            <a:r>
              <a:rPr lang="en-US" u="sng">
                <a:solidFill>
                  <a:schemeClr val="hlink"/>
                </a:solidFill>
                <a:hlinkClick r:id="rId3"/>
              </a:rPr>
              <a:t>https://dudek.com/urban-forest-management-plan-steps-to-success/</a:t>
            </a:r>
            <a:endParaRPr/>
          </a:p>
          <a:p>
            <a:pPr marL="0" lvl="0" indent="0" algn="l" rtl="0">
              <a:spcBef>
                <a:spcPts val="1200"/>
              </a:spcBef>
              <a:spcAft>
                <a:spcPts val="0"/>
              </a:spcAft>
              <a:buNone/>
            </a:pPr>
            <a:r>
              <a:rPr lang="en-US"/>
              <a:t>[3] Robert J. Ross, "Non-destructive Evaluation of Wood", 2nd edition, United States</a:t>
            </a:r>
            <a:endParaRPr/>
          </a:p>
          <a:p>
            <a:pPr marL="0" lvl="0" indent="0" algn="l" rtl="0">
              <a:spcBef>
                <a:spcPts val="1200"/>
              </a:spcBef>
              <a:spcAft>
                <a:spcPts val="0"/>
              </a:spcAft>
              <a:buNone/>
            </a:pPr>
            <a:r>
              <a:rPr lang="en-US"/>
              <a:t>Forest Department, July 2015, pp-2.</a:t>
            </a:r>
            <a:endParaRPr/>
          </a:p>
          <a:p>
            <a:pPr marL="0" lvl="0" indent="0" algn="l" rtl="0">
              <a:spcBef>
                <a:spcPts val="1200"/>
              </a:spcBef>
              <a:spcAft>
                <a:spcPts val="0"/>
              </a:spcAft>
              <a:buNone/>
            </a:pPr>
            <a:r>
              <a:rPr lang="en-US"/>
              <a:t>[4] DeBaise GR, Porter AW, Pentoney RE (1966) Morphology and Mechanics of Wood</a:t>
            </a:r>
            <a:endParaRPr/>
          </a:p>
          <a:p>
            <a:pPr marL="0" lvl="0" indent="0" algn="l" rtl="0">
              <a:spcBef>
                <a:spcPts val="1200"/>
              </a:spcBef>
              <a:spcAft>
                <a:spcPts val="200"/>
              </a:spcAft>
              <a:buNone/>
            </a:pPr>
            <a:r>
              <a:rPr lang="en-US"/>
              <a:t>Fracture. Materials Res. Stds. 6(10):493-499.</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10a8de98fd_1_7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308" name="Google Shape;308;g110a8de98fd_1_70"/>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[5]Ross, R.J.; Pellerin, R.F. 1988. NDE of wood-based composites with longitudinal</a:t>
            </a:r>
            <a:endParaRPr/>
          </a:p>
          <a:p>
            <a:pPr marL="0" lvl="0" indent="0" algn="l" rtl="0">
              <a:spcBef>
                <a:spcPts val="1200"/>
              </a:spcBef>
              <a:spcAft>
                <a:spcPts val="0"/>
              </a:spcAft>
              <a:buNone/>
            </a:pPr>
            <a:r>
              <a:rPr lang="en-US"/>
              <a:t>stress waves. Forest Products Journal 38(5): 39–45.</a:t>
            </a:r>
            <a:endParaRPr/>
          </a:p>
          <a:p>
            <a:pPr marL="0" lvl="0" indent="0" algn="l" rtl="0">
              <a:spcBef>
                <a:spcPts val="1200"/>
              </a:spcBef>
              <a:spcAft>
                <a:spcPts val="0"/>
              </a:spcAft>
              <a:buNone/>
            </a:pPr>
            <a:r>
              <a:rPr lang="en-US"/>
              <a:t>[6] Lemaster, R.L. 1993. Particle and flake classification using acoustic emission, 9th</a:t>
            </a:r>
            <a:endParaRPr/>
          </a:p>
          <a:p>
            <a:pPr marL="0" lvl="0" indent="0" algn="l" rtl="0">
              <a:spcBef>
                <a:spcPts val="1200"/>
              </a:spcBef>
              <a:spcAft>
                <a:spcPts val="0"/>
              </a:spcAft>
              <a:buNone/>
            </a:pPr>
            <a:r>
              <a:rPr lang="en-US"/>
              <a:t>Symposium Nondestructive Testing of Wood. Madison, WI. 13–22.</a:t>
            </a:r>
            <a:endParaRPr/>
          </a:p>
          <a:p>
            <a:pPr marL="0" lvl="0" indent="0" algn="l" rtl="0">
              <a:spcBef>
                <a:spcPts val="1200"/>
              </a:spcBef>
              <a:spcAft>
                <a:spcPts val="0"/>
              </a:spcAft>
              <a:buNone/>
            </a:pPr>
            <a:r>
              <a:rPr lang="en-US"/>
              <a:t>[7] Bucur, V. 1996. Acoustics of wood as a tool for non-destructive testing, 10th</a:t>
            </a:r>
            <a:endParaRPr/>
          </a:p>
          <a:p>
            <a:pPr marL="0" lvl="0" indent="0" algn="l" rtl="0">
              <a:spcBef>
                <a:spcPts val="1200"/>
              </a:spcBef>
              <a:spcAft>
                <a:spcPts val="0"/>
              </a:spcAft>
              <a:buNone/>
            </a:pPr>
            <a:r>
              <a:rPr lang="en-US"/>
              <a:t>Symposium Nondestructive Testing of Wood. Lausanne, Switzerland. 53–59.</a:t>
            </a:r>
            <a:endParaRPr/>
          </a:p>
          <a:p>
            <a:pPr marL="0" lvl="0" indent="0" algn="l" rtl="0">
              <a:spcBef>
                <a:spcPts val="1200"/>
              </a:spcBef>
              <a:spcAft>
                <a:spcPts val="0"/>
              </a:spcAft>
              <a:buNone/>
            </a:pPr>
            <a:r>
              <a:rPr lang="en-US"/>
              <a:t>[8]Pierre, M. 2000. The contribution of NDT tools to assessment of mechanical damage</a:t>
            </a:r>
            <a:endParaRPr/>
          </a:p>
          <a:p>
            <a:pPr marL="0" lvl="0" indent="0" algn="l" rtl="0">
              <a:spcBef>
                <a:spcPts val="1200"/>
              </a:spcBef>
              <a:spcAft>
                <a:spcPts val="0"/>
              </a:spcAft>
              <a:buNone/>
            </a:pPr>
            <a:r>
              <a:rPr lang="en-US"/>
              <a:t>in wood, 12th Symposium Nondestructive Testing of Wood. Sopron, Hungary. 165–</a:t>
            </a:r>
            <a:endParaRPr/>
          </a:p>
          <a:p>
            <a:pPr marL="0" lvl="0" indent="0" algn="l" rtl="0">
              <a:spcBef>
                <a:spcPts val="1200"/>
              </a:spcBef>
              <a:spcAft>
                <a:spcPts val="200"/>
              </a:spcAft>
              <a:buNone/>
            </a:pPr>
            <a:r>
              <a:rPr lang="en-US"/>
              <a:t>172.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10a8de98fd_1_7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314" name="Google Shape;314;g110a8de98fd_1_77"/>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fontScale="92500" lnSpcReduction="10000"/>
          </a:bodyPr>
          <a:lstStyle/>
          <a:p>
            <a:pPr marL="0" lvl="0" indent="0" algn="l" rtl="0">
              <a:spcBef>
                <a:spcPts val="1200"/>
              </a:spcBef>
              <a:spcAft>
                <a:spcPts val="0"/>
              </a:spcAft>
              <a:buNone/>
            </a:pPr>
            <a:r>
              <a:rPr lang="en-US"/>
              <a:t>[9] Ritschel, F.; Niemz, P.; Brunner, A.J. 2011. Combining image correlation from</a:t>
            </a:r>
            <a:endParaRPr/>
          </a:p>
          <a:p>
            <a:pPr marL="0" lvl="0" indent="0" algn="l" rtl="0">
              <a:spcBef>
                <a:spcPts val="1200"/>
              </a:spcBef>
              <a:spcAft>
                <a:spcPts val="0"/>
              </a:spcAft>
              <a:buNone/>
            </a:pPr>
            <a:r>
              <a:rPr lang="en-US"/>
              <a:t>optical methods and acoustic analysis for investigating damage evolution in</a:t>
            </a:r>
            <a:endParaRPr/>
          </a:p>
          <a:p>
            <a:pPr marL="0" lvl="0" indent="0" algn="l" rtl="0">
              <a:spcBef>
                <a:spcPts val="1200"/>
              </a:spcBef>
              <a:spcAft>
                <a:spcPts val="0"/>
              </a:spcAft>
              <a:buNone/>
            </a:pPr>
            <a:r>
              <a:rPr lang="en-US"/>
              <a:t>plywood, 17th Symposium Nondestructive Testing of Wood, Vol. 1. Sopron,</a:t>
            </a:r>
            <a:endParaRPr/>
          </a:p>
          <a:p>
            <a:pPr marL="0" lvl="0" indent="0" algn="l" rtl="0">
              <a:spcBef>
                <a:spcPts val="1200"/>
              </a:spcBef>
              <a:spcAft>
                <a:spcPts val="0"/>
              </a:spcAft>
              <a:buNone/>
            </a:pPr>
            <a:r>
              <a:rPr lang="en-US"/>
              <a:t>Hungary. 343–350.</a:t>
            </a:r>
            <a:endParaRPr/>
          </a:p>
          <a:p>
            <a:pPr marL="0" lvl="0" indent="0" algn="l" rtl="0">
              <a:spcBef>
                <a:spcPts val="1200"/>
              </a:spcBef>
              <a:spcAft>
                <a:spcPts val="0"/>
              </a:spcAft>
              <a:buNone/>
            </a:pPr>
            <a:r>
              <a:rPr lang="en-US"/>
              <a:t>[10] Gao, S., Wang, X., Wiemann, M. C., Brashaw, B. K., Ross, R. J., &amp; Wang, L. (2017).</a:t>
            </a:r>
            <a:endParaRPr/>
          </a:p>
          <a:p>
            <a:pPr marL="0" lvl="0" indent="0" algn="l" rtl="0">
              <a:spcBef>
                <a:spcPts val="1200"/>
              </a:spcBef>
              <a:spcAft>
                <a:spcPts val="0"/>
              </a:spcAft>
              <a:buNone/>
            </a:pPr>
            <a:r>
              <a:rPr lang="en-US"/>
              <a:t>A critical analysis of methods for rapid and nondestructive determination of wood</a:t>
            </a:r>
            <a:endParaRPr/>
          </a:p>
          <a:p>
            <a:pPr marL="0" lvl="0" indent="0" algn="l" rtl="0">
              <a:spcBef>
                <a:spcPts val="1200"/>
              </a:spcBef>
              <a:spcAft>
                <a:spcPts val="0"/>
              </a:spcAft>
              <a:buNone/>
            </a:pPr>
            <a:r>
              <a:rPr lang="en-US"/>
              <a:t>density in standing trees. Annals of Forest Science, 74(2), 27.</a:t>
            </a:r>
            <a:endParaRPr/>
          </a:p>
          <a:p>
            <a:pPr marL="0" lvl="0" indent="0" algn="l" rtl="0">
              <a:spcBef>
                <a:spcPts val="1200"/>
              </a:spcBef>
              <a:spcAft>
                <a:spcPts val="0"/>
              </a:spcAft>
              <a:buNone/>
            </a:pPr>
            <a:r>
              <a:rPr lang="en-US"/>
              <a:t>[11] Wang, X., Ross, R. J., McClellan, M., Barbour, R. J., Erickson, J. R., Forsman, J. W.,</a:t>
            </a:r>
            <a:endParaRPr/>
          </a:p>
          <a:p>
            <a:pPr marL="0" lvl="0" indent="0" algn="l" rtl="0">
              <a:spcBef>
                <a:spcPts val="1200"/>
              </a:spcBef>
              <a:spcAft>
                <a:spcPts val="0"/>
              </a:spcAft>
              <a:buNone/>
            </a:pPr>
            <a:r>
              <a:rPr lang="en-US"/>
              <a:t>&amp; McGinnis, G. D. (2001). Nondestructive evaluation of standing trees with a stress</a:t>
            </a:r>
            <a:endParaRPr/>
          </a:p>
          <a:p>
            <a:pPr marL="0" lvl="0" indent="0" algn="l" rtl="0">
              <a:spcBef>
                <a:spcPts val="1200"/>
              </a:spcBef>
              <a:spcAft>
                <a:spcPts val="0"/>
              </a:spcAft>
              <a:buNone/>
            </a:pPr>
            <a:r>
              <a:rPr lang="en-US"/>
              <a:t>wave method. Wood and fiber science, 33(4), 522-533.</a:t>
            </a:r>
            <a:endParaRPr/>
          </a:p>
          <a:p>
            <a:pPr marL="0" lvl="0" indent="0" algn="l" rtl="0">
              <a:spcBef>
                <a:spcPts val="1200"/>
              </a:spcBef>
              <a:spcAft>
                <a:spcPts val="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92D050"/>
              </a:buClr>
              <a:buSzPts val="4000"/>
              <a:buFont typeface="Arial"/>
              <a:buNone/>
            </a:pPr>
            <a:r>
              <a:rPr lang="en-US" sz="4000">
                <a:solidFill>
                  <a:srgbClr val="92D050"/>
                </a:solidFill>
                <a:latin typeface="Arial"/>
                <a:ea typeface="Arial"/>
                <a:cs typeface="Arial"/>
                <a:sym typeface="Arial"/>
              </a:rPr>
              <a:t>INTRODUCTION : URBAN FORESTS</a:t>
            </a:r>
            <a:endParaRPr sz="4000">
              <a:solidFill>
                <a:srgbClr val="92D050"/>
              </a:solidFill>
            </a:endParaRPr>
          </a:p>
        </p:txBody>
      </p:sp>
      <p:sp>
        <p:nvSpPr>
          <p:cNvPr id="120" name="Google Shape;120;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Font typeface="Arial"/>
              <a:buChar char="❖"/>
            </a:pPr>
            <a:r>
              <a:rPr lang="en-US">
                <a:latin typeface="Arial"/>
                <a:ea typeface="Arial"/>
                <a:cs typeface="Arial"/>
                <a:sym typeface="Arial"/>
              </a:rPr>
              <a:t>The mechanical stability of trees in these urban forests is an essential characteristic, and it is required to be known. </a:t>
            </a:r>
            <a:endParaRPr>
              <a:latin typeface="Arial"/>
              <a:ea typeface="Arial"/>
              <a:cs typeface="Arial"/>
              <a:sym typeface="Arial"/>
            </a:endParaRPr>
          </a:p>
          <a:p>
            <a:pPr marL="0" lvl="0" indent="0" algn="l" rtl="0">
              <a:lnSpc>
                <a:spcPct val="90000"/>
              </a:lnSpc>
              <a:spcBef>
                <a:spcPts val="0"/>
              </a:spcBef>
              <a:spcAft>
                <a:spcPts val="0"/>
              </a:spcAft>
              <a:buNone/>
            </a:pPr>
            <a:endParaRPr>
              <a:latin typeface="Arial"/>
              <a:ea typeface="Arial"/>
              <a:cs typeface="Arial"/>
              <a:sym typeface="Arial"/>
            </a:endParaRPr>
          </a:p>
          <a:p>
            <a:pPr marL="457200" lvl="0" indent="-342900" algn="l" rtl="0">
              <a:lnSpc>
                <a:spcPct val="90000"/>
              </a:lnSpc>
              <a:spcBef>
                <a:spcPts val="0"/>
              </a:spcBef>
              <a:spcAft>
                <a:spcPts val="0"/>
              </a:spcAft>
              <a:buSzPts val="1800"/>
              <a:buFont typeface="Arial"/>
              <a:buChar char="❖"/>
            </a:pPr>
            <a:r>
              <a:rPr lang="en-US">
                <a:latin typeface="Arial"/>
                <a:ea typeface="Arial"/>
                <a:cs typeface="Arial"/>
                <a:sym typeface="Arial"/>
              </a:rPr>
              <a:t>In these regions, the problem is exacerbated when there is an additional mechanical strain on trees due to construction work or underground utility lines. </a:t>
            </a: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INTRODUCTION : Non Destructive Testing (NDT)</a:t>
            </a:r>
            <a:endParaRPr sz="4000">
              <a:solidFill>
                <a:srgbClr val="FF0000"/>
              </a:solidFill>
            </a:endParaRPr>
          </a:p>
        </p:txBody>
      </p:sp>
      <p:sp>
        <p:nvSpPr>
          <p:cNvPr id="126" name="Google Shape;126;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latin typeface="Arial"/>
                <a:ea typeface="Arial"/>
                <a:cs typeface="Arial"/>
                <a:sym typeface="Arial"/>
              </a:rPr>
              <a:t>Non-destructive testing (NDT) is a technique used to test and analyze a structure for discontinuities within its structure without causing damage to it. NDT also known as non-destructive examination/ evaluation (NDE), non-destructive inspection (NDT).</a:t>
            </a: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INTRODUCTION : Non Destructive Testing (NDT)</a:t>
            </a:r>
            <a:endParaRPr sz="4000">
              <a:solidFill>
                <a:srgbClr val="FF0000"/>
              </a:solidFill>
            </a:endParaRPr>
          </a:p>
        </p:txBody>
      </p:sp>
      <p:sp>
        <p:nvSpPr>
          <p:cNvPr id="132" name="Google Shape;132;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57200" algn="l" rtl="0">
              <a:lnSpc>
                <a:spcPct val="90000"/>
              </a:lnSpc>
              <a:spcBef>
                <a:spcPts val="0"/>
              </a:spcBef>
              <a:spcAft>
                <a:spcPts val="0"/>
              </a:spcAft>
              <a:buSzPts val="2000"/>
              <a:buFont typeface="Calibri"/>
              <a:buAutoNum type="arabicPeriod"/>
            </a:pPr>
            <a:r>
              <a:rPr lang="en-US" dirty="0">
                <a:latin typeface="Arial"/>
                <a:ea typeface="Arial"/>
                <a:cs typeface="Arial"/>
                <a:sym typeface="Arial"/>
              </a:rPr>
              <a:t>Evaluation of visual characteristic</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Physical test</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Chemical test</a:t>
            </a:r>
            <a:endParaRPr dirty="0"/>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Mechanical test</a:t>
            </a:r>
            <a:endParaRPr dirty="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INTRODUCTION : Non Destructive Testing (NDT)</a:t>
            </a:r>
            <a:endParaRPr sz="4000">
              <a:solidFill>
                <a:srgbClr val="FF0000"/>
              </a:solidFill>
            </a:endParaRPr>
          </a:p>
        </p:txBody>
      </p:sp>
      <p:sp>
        <p:nvSpPr>
          <p:cNvPr id="138" name="Google Shape;138;p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lvl="0" indent="-457200">
              <a:spcBef>
                <a:spcPts val="0"/>
              </a:spcBef>
              <a:buSzPts val="2000"/>
              <a:buFont typeface="Calibri"/>
              <a:buAutoNum type="arabicPeriod"/>
            </a:pPr>
            <a:r>
              <a:rPr lang="en-US" dirty="0">
                <a:latin typeface="Arial"/>
                <a:ea typeface="Arial"/>
                <a:cs typeface="Arial"/>
                <a:sym typeface="Arial"/>
              </a:rPr>
              <a:t>Evaluation of visual characteristic</a:t>
            </a:r>
          </a:p>
          <a:p>
            <a:pPr lvl="0" indent="-457200">
              <a:spcBef>
                <a:spcPts val="1400"/>
              </a:spcBef>
              <a:buSzPts val="2000"/>
              <a:buFont typeface="Calibri"/>
              <a:buAutoNum type="arabicPeriod"/>
            </a:pPr>
            <a:r>
              <a:rPr lang="en-US" dirty="0">
                <a:latin typeface="Arial"/>
                <a:ea typeface="Arial"/>
                <a:cs typeface="Arial"/>
                <a:sym typeface="Arial"/>
              </a:rPr>
              <a:t>Physical test - </a:t>
            </a:r>
            <a:r>
              <a:rPr lang="en-US" dirty="0">
                <a:solidFill>
                  <a:srgbClr val="FF0000"/>
                </a:solidFill>
                <a:latin typeface="Arial"/>
                <a:ea typeface="Arial"/>
                <a:cs typeface="Arial"/>
                <a:sym typeface="Arial"/>
              </a:rPr>
              <a:t>ACOUSTIC TECHNIQUES</a:t>
            </a:r>
          </a:p>
          <a:p>
            <a:pPr lvl="0" indent="-457200">
              <a:spcBef>
                <a:spcPts val="1400"/>
              </a:spcBef>
              <a:buSzPts val="2000"/>
              <a:buFont typeface="Calibri"/>
              <a:buAutoNum type="arabicPeriod"/>
            </a:pPr>
            <a:r>
              <a:rPr lang="en-US" dirty="0">
                <a:latin typeface="Arial"/>
                <a:ea typeface="Arial"/>
                <a:cs typeface="Arial"/>
                <a:sym typeface="Arial"/>
              </a:rPr>
              <a:t>Chemical test</a:t>
            </a:r>
            <a:endParaRPr lang="en-US" dirty="0"/>
          </a:p>
          <a:p>
            <a:pPr lvl="0" indent="-457200">
              <a:spcBef>
                <a:spcPts val="1400"/>
              </a:spcBef>
              <a:buSzPts val="2000"/>
              <a:buFont typeface="Calibri"/>
              <a:buAutoNum type="arabicPeriod"/>
            </a:pPr>
            <a:r>
              <a:rPr lang="en-US" dirty="0">
                <a:latin typeface="Arial"/>
                <a:ea typeface="Arial"/>
                <a:cs typeface="Arial"/>
                <a:sym typeface="Arial"/>
              </a:rPr>
              <a:t>Mechanical test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ACOUSTIC SOURCE MECHANISM</a:t>
            </a:r>
            <a:endParaRPr sz="4000">
              <a:solidFill>
                <a:srgbClr val="FF0000"/>
              </a:solidFill>
              <a:latin typeface="Arial"/>
              <a:ea typeface="Arial"/>
              <a:cs typeface="Arial"/>
              <a:sym typeface="Arial"/>
            </a:endParaRPr>
          </a:p>
        </p:txBody>
      </p:sp>
      <p:sp>
        <p:nvSpPr>
          <p:cNvPr id="144" name="Google Shape;144;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57200" algn="l" rtl="0">
              <a:lnSpc>
                <a:spcPct val="90000"/>
              </a:lnSpc>
              <a:spcBef>
                <a:spcPts val="0"/>
              </a:spcBef>
              <a:spcAft>
                <a:spcPts val="0"/>
              </a:spcAft>
              <a:buSzPts val="2000"/>
              <a:buFont typeface="Calibri"/>
              <a:buAutoNum type="arabicPeriod"/>
            </a:pPr>
            <a:r>
              <a:rPr lang="en-US">
                <a:latin typeface="Arial"/>
                <a:ea typeface="Arial"/>
                <a:cs typeface="Arial"/>
                <a:sym typeface="Arial"/>
              </a:rPr>
              <a:t>External stimuli, such as the impact of an external body on the structure under investigation</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Plastic deformation</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Corrosion </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Micro crack formation and growth</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Crack free rubbing</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Phase transformation</a:t>
            </a:r>
            <a:endParaRPr>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a:latin typeface="Arial"/>
                <a:ea typeface="Arial"/>
                <a:cs typeface="Arial"/>
                <a:sym typeface="Arial"/>
              </a:rPr>
              <a:t>Cavitation</a:t>
            </a: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ACOUSTIC SOURCE MECHANISM</a:t>
            </a:r>
            <a:endParaRPr sz="4000">
              <a:solidFill>
                <a:srgbClr val="FF0000"/>
              </a:solidFill>
              <a:latin typeface="Arial"/>
              <a:ea typeface="Arial"/>
              <a:cs typeface="Arial"/>
              <a:sym typeface="Arial"/>
            </a:endParaRPr>
          </a:p>
        </p:txBody>
      </p:sp>
      <p:sp>
        <p:nvSpPr>
          <p:cNvPr id="144" name="Google Shape;144;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57200" algn="l" rtl="0">
              <a:lnSpc>
                <a:spcPct val="90000"/>
              </a:lnSpc>
              <a:spcBef>
                <a:spcPts val="0"/>
              </a:spcBef>
              <a:spcAft>
                <a:spcPts val="0"/>
              </a:spcAft>
              <a:buSzPts val="2000"/>
              <a:buFont typeface="Calibri"/>
              <a:buAutoNum type="arabicPeriod"/>
            </a:pPr>
            <a:r>
              <a:rPr lang="en-US" b="1" i="1" dirty="0">
                <a:solidFill>
                  <a:srgbClr val="FF0000"/>
                </a:solidFill>
                <a:latin typeface="Arial"/>
                <a:ea typeface="Arial"/>
                <a:cs typeface="Arial"/>
                <a:sym typeface="Arial"/>
              </a:rPr>
              <a:t>External stimuli, such as the impact of an external body on the structure under investigation</a:t>
            </a:r>
            <a:endParaRPr b="1" i="1" dirty="0">
              <a:solidFill>
                <a:srgbClr val="FF0000"/>
              </a:solidFill>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Plastic deformation</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Corrosion </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Micro crack formation and growth</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Crack free rubbing</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Phase transformation</a:t>
            </a:r>
            <a:endParaRPr dirty="0">
              <a:latin typeface="Arial"/>
              <a:ea typeface="Arial"/>
              <a:cs typeface="Arial"/>
              <a:sym typeface="Arial"/>
            </a:endParaRPr>
          </a:p>
          <a:p>
            <a:pPr marL="457200" lvl="0" indent="-457200" algn="l" rtl="0">
              <a:lnSpc>
                <a:spcPct val="90000"/>
              </a:lnSpc>
              <a:spcBef>
                <a:spcPts val="1400"/>
              </a:spcBef>
              <a:spcAft>
                <a:spcPts val="0"/>
              </a:spcAft>
              <a:buSzPts val="2000"/>
              <a:buFont typeface="Calibri"/>
              <a:buAutoNum type="arabicPeriod"/>
            </a:pPr>
            <a:r>
              <a:rPr lang="en-US" dirty="0">
                <a:latin typeface="Arial"/>
                <a:ea typeface="Arial"/>
                <a:cs typeface="Arial"/>
                <a:sym typeface="Arial"/>
              </a:rPr>
              <a:t>Cavitation</a:t>
            </a:r>
            <a:endParaRPr dirty="0">
              <a:latin typeface="Arial"/>
              <a:ea typeface="Arial"/>
              <a:cs typeface="Arial"/>
              <a:sym typeface="Arial"/>
            </a:endParaRPr>
          </a:p>
          <a:p>
            <a:pPr marL="91440" lvl="0" indent="0" algn="l" rtl="0">
              <a:lnSpc>
                <a:spcPct val="90000"/>
              </a:lnSpc>
              <a:spcBef>
                <a:spcPts val="1400"/>
              </a:spcBef>
              <a:spcAft>
                <a:spcPts val="0"/>
              </a:spcAft>
              <a:buSzPts val="2000"/>
              <a:buNone/>
            </a:pPr>
            <a:endParaRPr dirty="0"/>
          </a:p>
        </p:txBody>
      </p:sp>
    </p:spTree>
    <p:extLst>
      <p:ext uri="{BB962C8B-B14F-4D97-AF65-F5344CB8AC3E}">
        <p14:creationId xmlns:p14="http://schemas.microsoft.com/office/powerpoint/2010/main" val="3684395755"/>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1234</Words>
  <Application>Microsoft Office PowerPoint</Application>
  <PresentationFormat>Widescreen</PresentationFormat>
  <Paragraphs>119</Paragraphs>
  <Slides>33</Slides>
  <Notes>32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Retrospect</vt:lpstr>
      <vt:lpstr>DESIGN &amp; DEVELOPMENT OF DATA ACQUISITION SYSTEM FOR ACOUSTIC STRUCTURAL HEALTH MONITORING OF WOODEN COMPONENTS</vt:lpstr>
      <vt:lpstr>INTRODUCTION : URBAN FORESTS</vt:lpstr>
      <vt:lpstr>INTRODUCTION : URBAN FORESTS</vt:lpstr>
      <vt:lpstr>INTRODUCTION : URBAN FORESTS</vt:lpstr>
      <vt:lpstr>INTRODUCTION : Non Destructive Testing (NDT)</vt:lpstr>
      <vt:lpstr>INTRODUCTION : Non Destructive Testing (NDT)</vt:lpstr>
      <vt:lpstr>INTRODUCTION : Non Destructive Testing (NDT)</vt:lpstr>
      <vt:lpstr>ACOUSTIC SOURCE MECHANISM</vt:lpstr>
      <vt:lpstr>ACOUSTIC SOURCE MECHANISM</vt:lpstr>
      <vt:lpstr>LITERATURE REVIEW</vt:lpstr>
      <vt:lpstr>LITERATURE REVIEW</vt:lpstr>
      <vt:lpstr>LITERATURE REVIEW</vt:lpstr>
      <vt:lpstr>LITERATURE REVIEW</vt:lpstr>
      <vt:lpstr>LITERATURE REVIEW</vt:lpstr>
      <vt:lpstr>FOURIER TRANSFORM</vt:lpstr>
      <vt:lpstr>FOURIER SERIES</vt:lpstr>
      <vt:lpstr>FOURIER SERIES</vt:lpstr>
      <vt:lpstr>NUMBER OF SAMPLES</vt:lpstr>
      <vt:lpstr>EXPERIMENTAL SETUP</vt:lpstr>
      <vt:lpstr>3 TYPES OF WOODEN BLOCK</vt:lpstr>
      <vt:lpstr>HOLDINNG OF THE WOODEN BLOCK</vt:lpstr>
      <vt:lpstr>PLACEMENT OF SENSOR ON THE WOODEN BLOCK</vt:lpstr>
      <vt:lpstr>PLACEMENT OF SENSOR ON THE WOODEN BLOCK</vt:lpstr>
      <vt:lpstr>PLACEMENT OF SENSOR ON THE WOODEN BLOCK</vt:lpstr>
      <vt:lpstr>PLACEMENT OF SENSOR ON THE WOODEN BLOCK</vt:lpstr>
      <vt:lpstr>COMPLETE SETUP</vt:lpstr>
      <vt:lpstr>SIMULATED RESULTS COMPARED TO SETUP RESULTS</vt:lpstr>
      <vt:lpstr>SIMULATED RESULTS COMPARED TO SETUP RESULTS</vt:lpstr>
      <vt:lpstr>EXPERIMENTATION </vt:lpstr>
      <vt:lpstr>PowerPoint Presentation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&amp; DEVELOPMENT OF DATA ACQUISITION SYSTEM FOR ACOUSTIC STRUCTURAL HEALTH MONITORING OF WOODEN COMPONENTS</dc:title>
  <dc:creator>Vatan</dc:creator>
  <cp:lastModifiedBy>samsung</cp:lastModifiedBy>
  <cp:revision>8</cp:revision>
  <dcterms:created xsi:type="dcterms:W3CDTF">2022-01-25T21:23:12Z</dcterms:created>
  <dcterms:modified xsi:type="dcterms:W3CDTF">2022-01-27T03:19:50Z</dcterms:modified>
</cp:coreProperties>
</file>